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4"/>
  </p:notesMasterIdLst>
  <p:sldIdLst>
    <p:sldId id="503" r:id="rId2"/>
    <p:sldId id="504" r:id="rId3"/>
    <p:sldId id="505" r:id="rId4"/>
    <p:sldId id="506" r:id="rId5"/>
    <p:sldId id="507" r:id="rId6"/>
    <p:sldId id="508" r:id="rId7"/>
    <p:sldId id="509" r:id="rId8"/>
    <p:sldId id="510" r:id="rId9"/>
    <p:sldId id="512" r:id="rId10"/>
    <p:sldId id="511" r:id="rId11"/>
    <p:sldId id="513" r:id="rId12"/>
    <p:sldId id="498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1pPr>
    <a:lvl2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2pPr>
    <a:lvl3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3pPr>
    <a:lvl4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4pPr>
    <a:lvl5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5pPr>
    <a:lvl6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6pPr>
    <a:lvl7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7pPr>
    <a:lvl8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8pPr>
    <a:lvl9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eightSansLFPro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4110" userDrawn="1">
          <p15:clr>
            <a:srgbClr val="F26B43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6EC"/>
    <a:srgbClr val="5E6673"/>
    <a:srgbClr val="74C8B8"/>
    <a:srgbClr val="005A90"/>
    <a:srgbClr val="F0546A"/>
    <a:srgbClr val="006AA1"/>
    <a:srgbClr val="4483FB"/>
    <a:srgbClr val="FBFCFC"/>
    <a:srgbClr val="F3724D"/>
    <a:srgbClr val="00B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/>
    <p:restoredTop sz="79073"/>
  </p:normalViewPr>
  <p:slideViewPr>
    <p:cSldViewPr snapToGrid="0" snapToObjects="1">
      <p:cViewPr varScale="1">
        <p:scale>
          <a:sx n="52" d="100"/>
          <a:sy n="52" d="100"/>
        </p:scale>
        <p:origin x="1372" y="48"/>
      </p:cViewPr>
      <p:guideLst>
        <p:guide orient="horz" pos="2160"/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852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12" name="Shape 12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latinLnBrk="0">
      <a:defRPr sz="1600" b="0" i="0">
        <a:latin typeface="FreightSansLFPro Medium" panose="02000506030000020004" pitchFamily="2" charset="77"/>
        <a:ea typeface="+mn-ea"/>
        <a:cs typeface="+mn-cs"/>
        <a:sym typeface="FreightSansLFPro"/>
      </a:defRPr>
    </a:lvl1pPr>
    <a:lvl2pPr indent="228600" defTabSz="1219200" latinLnBrk="0">
      <a:defRPr sz="1600">
        <a:latin typeface="+mn-lt"/>
        <a:ea typeface="+mn-ea"/>
        <a:cs typeface="+mn-cs"/>
        <a:sym typeface="FreightSansLFPro"/>
      </a:defRPr>
    </a:lvl2pPr>
    <a:lvl3pPr indent="457200" defTabSz="1219200" latinLnBrk="0">
      <a:defRPr sz="1600">
        <a:latin typeface="+mn-lt"/>
        <a:ea typeface="+mn-ea"/>
        <a:cs typeface="+mn-cs"/>
        <a:sym typeface="FreightSansLFPro"/>
      </a:defRPr>
    </a:lvl3pPr>
    <a:lvl4pPr indent="685800" defTabSz="1219200" latinLnBrk="0">
      <a:defRPr sz="1600">
        <a:latin typeface="+mn-lt"/>
        <a:ea typeface="+mn-ea"/>
        <a:cs typeface="+mn-cs"/>
        <a:sym typeface="FreightSansLFPro"/>
      </a:defRPr>
    </a:lvl4pPr>
    <a:lvl5pPr indent="914400" defTabSz="1219200" latinLnBrk="0">
      <a:defRPr sz="1600">
        <a:latin typeface="+mn-lt"/>
        <a:ea typeface="+mn-ea"/>
        <a:cs typeface="+mn-cs"/>
        <a:sym typeface="FreightSansLFPro"/>
      </a:defRPr>
    </a:lvl5pPr>
    <a:lvl6pPr indent="1143000" defTabSz="1219200" latinLnBrk="0">
      <a:defRPr sz="1600">
        <a:latin typeface="+mn-lt"/>
        <a:ea typeface="+mn-ea"/>
        <a:cs typeface="+mn-cs"/>
        <a:sym typeface="FreightSansLFPro"/>
      </a:defRPr>
    </a:lvl6pPr>
    <a:lvl7pPr indent="1371600" defTabSz="1219200" latinLnBrk="0">
      <a:defRPr sz="1600">
        <a:latin typeface="+mn-lt"/>
        <a:ea typeface="+mn-ea"/>
        <a:cs typeface="+mn-cs"/>
        <a:sym typeface="FreightSansLFPro"/>
      </a:defRPr>
    </a:lvl7pPr>
    <a:lvl8pPr indent="1600200" defTabSz="1219200" latinLnBrk="0">
      <a:defRPr sz="1600">
        <a:latin typeface="+mn-lt"/>
        <a:ea typeface="+mn-ea"/>
        <a:cs typeface="+mn-cs"/>
        <a:sym typeface="FreightSansLFPro"/>
      </a:defRPr>
    </a:lvl8pPr>
    <a:lvl9pPr indent="1828800" defTabSz="1219200" latinLnBrk="0">
      <a:defRPr sz="1600">
        <a:latin typeface="+mn-lt"/>
        <a:ea typeface="+mn-ea"/>
        <a:cs typeface="+mn-cs"/>
        <a:sym typeface="FreightSansLFPro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I’m going to give you some tips for spotting false news to help you make informed decisions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Please pay attention, but you do not need to write them all down because you can find all these tips on Facebook. 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Simply search </a:t>
            </a:r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Tips to spot false news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lnSpc>
                <a:spcPct val="115000"/>
              </a:lnSpc>
              <a:defRPr sz="1000"/>
            </a:pP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  <a:defRPr sz="1000"/>
            </a:pP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  <a:defRPr sz="1000" b="1"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</a:p>
          <a:p>
            <a:pPr defTabSz="914400">
              <a:lnSpc>
                <a:spcPct val="115000"/>
              </a:lnSpc>
              <a:defRPr sz="1000"/>
            </a:pP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https://www.facebook.com/help/188118808357379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7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Last, but not least, we already mentioned that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stories are intentionally false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must think critically about what you read online and only share news that you know, or really believe, to be credible. 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the tips we’ve shared here as a starting point.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4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eing media literate is like being able to read. But a media literate person can ‘read’ all types of media – including broadcast media like television and radio, print media like newspapers, and information on the internet.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A media literate person does not just access this media.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They have to be able to understand it, analyse it, think about it critically – and create it themselves.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To become media literate we need to be able to think critically about what the information is, where it came from, and why it was made.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As we’ve already discussed.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But digital information can be easily manipulated to change its meaning.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So we need to learn how to spot false information and how to tell the difference between a fact and someone’s opinion.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6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59" name="Shape 15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15000"/>
              </a:lnSpc>
              <a:defRPr sz="10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6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Take note of these tips as we go through them because I’ll be quizzing you on them soon! 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first tip is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 skeptical of headlines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False news has become enough of an issue that you should nearly always question what you see online. 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False news often has an attention grabbing headline, in CAPITAL LETTERS with lots of EXCLAMATION POINTS!!!! Like here! 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Trust your instinct – if it seems strange, overdramatic, not quite right or totally unbelievable… it probably isn’t!</a:t>
            </a:r>
          </a:p>
          <a:p>
            <a:pPr defTabSz="914400">
              <a:lnSpc>
                <a:spcPct val="115000"/>
              </a:lnSpc>
              <a:defRPr sz="1000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  <a:defRPr sz="1000" b="1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</a:p>
          <a:p>
            <a:pPr defTabSz="914400">
              <a:lnSpc>
                <a:spcPct val="115000"/>
              </a:lnSpc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https://www.facebook.com/help/188118808357379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3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Next,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look closely at URLs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for example if you receive an email from your bank, it might look very realistic and it’s asking you to log in to check your balance… </a:t>
            </a:r>
            <a:endParaRPr lang="en-US" sz="1200" b="0" i="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FreightSansLFPro"/>
            </a:endParaRPr>
          </a:p>
          <a:p>
            <a:pPr marL="285750" marR="0" lvl="0" indent="-28575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Before you do that, really check the URL. </a:t>
            </a:r>
          </a:p>
          <a:p>
            <a:pPr marL="285750" marR="0" lvl="0" indent="-28575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Many false news sites mimic authentic news sources by making small changes to the URL. </a:t>
            </a:r>
          </a:p>
          <a:p>
            <a:pPr marL="285750" marR="0" lvl="0" indent="-28575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phony or look-alike URL may be a warning sign of false news so, rather than clicking the link to find out it’s fake, open a new browser window and go to the actual site, then compare the real URL with the other one to decide.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9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Investigate the source of the news… </a:t>
            </a:r>
          </a:p>
          <a:p>
            <a:pPr marL="171450" indent="-1714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Dig for information! 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8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the story is written by someone you trust or that it comes from a source that you trust, with a good reputation. 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8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the story comes from an unfamiliar organization, check their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section to learn more or browse the internet to see what you find out about them elsewhere.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32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57992" y="4343400"/>
            <a:ext cx="5029200" cy="4114800"/>
          </a:xfrm>
        </p:spPr>
        <p:txBody>
          <a:bodyPr/>
          <a:lstStyle/>
          <a:p>
            <a:pPr marL="285750" indent="-2857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Next tip – Watch for unusual or incorrect formatting. </a:t>
            </a:r>
          </a:p>
          <a:p>
            <a:pPr marL="285750" indent="-2857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Many false news sites have misspellings or awkward layouts. </a:t>
            </a:r>
          </a:p>
          <a:p>
            <a:pPr marL="285750" indent="-2857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Be careful if you see these 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5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Consider the photos on the story. 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False news stories often contain manipulated images or videos. 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Sometimes the photo may be authentic, but taken out of context in order to change their meaning. 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search for the photo or image to verify where it came from.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6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Look closely at the dates in the story… 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false news stories can contain timelines that make no sense or event dates that have been altered.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88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8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Tip number 7 – check the evidence about the same story. 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8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Tip number 8 – look at other reports about the same story.</a:t>
            </a:r>
          </a:p>
          <a:p>
            <a:pPr marL="171450" indent="-171450" defTabSz="914400">
              <a:lnSpc>
                <a:spcPct val="115000"/>
              </a:lnSpc>
              <a:buFont typeface="Arial" panose="020B0604020202020204" pitchFamily="34" charset="0"/>
              <a:buChar char="•"/>
              <a:defRPr sz="8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could, for example, check the writers’ sources to see if they’re accurate; lack of evidence or too much reliance on unnamed experts may be indications of a false news story.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9309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Is it a joke??! </a:t>
            </a:r>
          </a:p>
          <a:p>
            <a:pPr marL="285750" indent="-2857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It could be… sometimes false news stories can be hard to distinguish from </a:t>
            </a:r>
            <a:r>
              <a:rPr lang="en-US" sz="1200" b="0" i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humour</a:t>
            </a: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 or satire. </a:t>
            </a:r>
          </a:p>
          <a:p>
            <a:pPr marL="285750" indent="-2857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Check whether the source or writer is known for parody. </a:t>
            </a:r>
          </a:p>
          <a:p>
            <a:pPr marL="285750" indent="-285750" defTabSz="914400" latinLnBrk="0">
              <a:lnSpc>
                <a:spcPct val="115000"/>
              </a:lnSpc>
              <a:buFont typeface="Arial" panose="020B0604020202020204" pitchFamily="34" charset="0"/>
              <a:buChar char="•"/>
              <a:defRPr sz="1000"/>
            </a:pPr>
            <a:r>
              <a:rPr lang="en-US" sz="1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reightSansLFPro"/>
              </a:rPr>
              <a:t>Also check whether the story's details and tone suggest it may be just for fun.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55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65E35-A086-4657-9C26-9EF9BB646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5662" r="5372" b="566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D2455-66EE-4922-8E93-40BE93C10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8F51A371-D55D-4F23-89B0-9A3EBEA2B492}"/>
              </a:ext>
            </a:extLst>
          </p:cNvPr>
          <p:cNvSpPr/>
          <p:nvPr userDrawn="1"/>
        </p:nvSpPr>
        <p:spPr>
          <a:xfrm>
            <a:off x="0" y="0"/>
            <a:ext cx="6096000" cy="688223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F7E51BFC-92C1-4F07-9519-E36A9A7A7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87" t="458" r="3803" b="459"/>
          <a:stretch>
            <a:fillRect/>
          </a:stretch>
        </p:blipFill>
        <p:spPr>
          <a:xfrm>
            <a:off x="6096001" y="-1"/>
            <a:ext cx="6096000" cy="689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8572D-84D6-4E11-BC4A-C959EE1D87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2175AA22-5FE8-44C1-9244-94963AA7A586}"/>
              </a:ext>
            </a:extLst>
          </p:cNvPr>
          <p:cNvSpPr/>
          <p:nvPr userDrawn="1"/>
        </p:nvSpPr>
        <p:spPr>
          <a:xfrm>
            <a:off x="6107714" y="0"/>
            <a:ext cx="6084286" cy="6858000"/>
          </a:xfrm>
          <a:prstGeom prst="rect">
            <a:avLst/>
          </a:prstGeom>
          <a:solidFill>
            <a:srgbClr val="EF546B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7B7D0F5-E878-4C70-9A39-5F3F98F536B2}"/>
              </a:ext>
            </a:extLst>
          </p:cNvPr>
          <p:cNvSpPr/>
          <p:nvPr userDrawn="1"/>
        </p:nvSpPr>
        <p:spPr>
          <a:xfrm>
            <a:off x="-46139" y="0"/>
            <a:ext cx="6153853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4" name="Picture 17" descr="Picture 17">
            <a:extLst>
              <a:ext uri="{FF2B5EF4-FFF2-40B4-BE49-F238E27FC236}">
                <a16:creationId xmlns:a16="http://schemas.microsoft.com/office/drawing/2014/main" id="{2EDE1D86-0542-4DEB-AAE8-19BE9A28B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747" b="12241"/>
          <a:stretch>
            <a:fillRect/>
          </a:stretch>
        </p:blipFill>
        <p:spPr>
          <a:xfrm>
            <a:off x="7481417" y="1353347"/>
            <a:ext cx="2912454" cy="5504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088F0-1FE4-474B-9787-6DFBADBF59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ue">
    <p:bg>
      <p:bgPr>
        <a:solidFill>
          <a:srgbClr val="42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D40AF-FC6C-47AE-9271-79E1B2859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28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1071CA9F-0172-4E3F-AE1D-F4EA99E60A24}"/>
              </a:ext>
            </a:extLst>
          </p:cNvPr>
          <p:cNvSpPr/>
          <p:nvPr userDrawn="1"/>
        </p:nvSpPr>
        <p:spPr>
          <a:xfrm>
            <a:off x="0" y="-24236"/>
            <a:ext cx="6096000" cy="6898124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6" descr="Picture 6">
            <a:extLst>
              <a:ext uri="{FF2B5EF4-FFF2-40B4-BE49-F238E27FC236}">
                <a16:creationId xmlns:a16="http://schemas.microsoft.com/office/drawing/2014/main" id="{35460707-3D58-4DF0-BF19-7BAA8A3FB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49" t="813" r="2149" b="813"/>
          <a:stretch>
            <a:fillRect/>
          </a:stretch>
        </p:blipFill>
        <p:spPr>
          <a:xfrm>
            <a:off x="6095751" y="-41945"/>
            <a:ext cx="6096249" cy="69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B1C58-F44A-4D03-9304-D5ACFEE9D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CF9FB7E0-9E8B-4AF7-B9EC-E690AD8B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4" descr="Picture 4">
            <a:extLst>
              <a:ext uri="{FF2B5EF4-FFF2-40B4-BE49-F238E27FC236}">
                <a16:creationId xmlns:a16="http://schemas.microsoft.com/office/drawing/2014/main" id="{2EC62E57-D900-4E60-8384-7C3C26C8D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10" t="117" r="6650" b="119"/>
          <a:stretch>
            <a:fillRect/>
          </a:stretch>
        </p:blipFill>
        <p:spPr>
          <a:xfrm>
            <a:off x="6095752" y="0"/>
            <a:ext cx="6096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69663-3D86-43C1-90BA-8EE75175E7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CD4A2896-FF13-426B-B931-65DCD82735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6C67AD4E-F75F-474D-A55D-F599C0B6EA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270" t="139" r="4129" b="141"/>
          <a:stretch>
            <a:fillRect/>
          </a:stretch>
        </p:blipFill>
        <p:spPr>
          <a:xfrm>
            <a:off x="6095752" y="0"/>
            <a:ext cx="609624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885EE-58A1-4540-BDDF-D9771AC248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8D7B3256-53B4-4710-93AA-C8F473384C32}"/>
              </a:ext>
            </a:extLst>
          </p:cNvPr>
          <p:cNvSpPr/>
          <p:nvPr userDrawn="1"/>
        </p:nvSpPr>
        <p:spPr>
          <a:xfrm>
            <a:off x="0" y="0"/>
            <a:ext cx="6096000" cy="688319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E67A2805-FC82-4817-8D4E-8172E4E0C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270" t="139" r="4129" b="141"/>
          <a:stretch>
            <a:fillRect/>
          </a:stretch>
        </p:blipFill>
        <p:spPr>
          <a:xfrm>
            <a:off x="6095752" y="-1"/>
            <a:ext cx="6096248" cy="689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796A2-AE5C-4A51-B52D-C6BAB20B8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7A994F1-B27B-43F7-86E4-DC417E6AF4D1}"/>
              </a:ext>
            </a:extLst>
          </p:cNvPr>
          <p:cNvSpPr/>
          <p:nvPr userDrawn="1"/>
        </p:nvSpPr>
        <p:spPr>
          <a:xfrm>
            <a:off x="0" y="-11716"/>
            <a:ext cx="6096000" cy="686971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2" descr="Picture 2">
            <a:extLst>
              <a:ext uri="{FF2B5EF4-FFF2-40B4-BE49-F238E27FC236}">
                <a16:creationId xmlns:a16="http://schemas.microsoft.com/office/drawing/2014/main" id="{F7408718-6E96-49BB-AC35-344842376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324" t="307" r="2383" b="306"/>
          <a:stretch>
            <a:fillRect/>
          </a:stretch>
        </p:blipFill>
        <p:spPr>
          <a:xfrm>
            <a:off x="6094416" y="-25167"/>
            <a:ext cx="6077896" cy="6904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3D473-5D1B-4AC8-8C9E-B013847DA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A3F85D98-887B-4608-A93F-65839347B106}"/>
              </a:ext>
            </a:extLst>
          </p:cNvPr>
          <p:cNvSpPr/>
          <p:nvPr userDrawn="1"/>
        </p:nvSpPr>
        <p:spPr>
          <a:xfrm>
            <a:off x="-22940" y="-15890"/>
            <a:ext cx="6114407" cy="6856393"/>
          </a:xfrm>
          <a:prstGeom prst="rect">
            <a:avLst/>
          </a:prstGeom>
          <a:solidFill>
            <a:srgbClr val="54C6EC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2" descr="Picture 2">
            <a:extLst>
              <a:ext uri="{FF2B5EF4-FFF2-40B4-BE49-F238E27FC236}">
                <a16:creationId xmlns:a16="http://schemas.microsoft.com/office/drawing/2014/main" id="{69B4B33A-D4B4-4E01-A20C-C821E2E1A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324" t="307" r="2383" b="306"/>
          <a:stretch>
            <a:fillRect/>
          </a:stretch>
        </p:blipFill>
        <p:spPr>
          <a:xfrm>
            <a:off x="6095752" y="-33556"/>
            <a:ext cx="6096248" cy="6891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0B5DB-AA36-4B4F-A0E7-41B893248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5EF7F542-FDD8-4A39-B9B2-404D17FBE1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CD133C24-D7D2-4784-9BA1-F3211F55B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05" t="781" r="7189" b="1284"/>
          <a:stretch/>
        </p:blipFill>
        <p:spPr>
          <a:xfrm>
            <a:off x="6095751" y="0"/>
            <a:ext cx="6096249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533FA-1FCE-4ECA-A30F-2D0EC402E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6AD8718C-BADC-4B0E-820A-C954939A873D}"/>
              </a:ext>
            </a:extLst>
          </p:cNvPr>
          <p:cNvSpPr/>
          <p:nvPr userDrawn="1"/>
        </p:nvSpPr>
        <p:spPr>
          <a:xfrm>
            <a:off x="-33556" y="-11716"/>
            <a:ext cx="6129556" cy="68873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914418">
              <a:defRPr>
                <a:solidFill>
                  <a:srgbClr val="FFFFFF"/>
                </a:solidFill>
              </a:defRPr>
            </a:pPr>
            <a:endParaRPr dirty="0">
              <a:latin typeface="FreightSansLFPro Medium" panose="02000506030000020004" pitchFamily="2" charset="77"/>
            </a:endParaRPr>
          </a:p>
        </p:txBody>
      </p:sp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B0435A7F-08E7-454E-A16E-E75827EFC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87" t="458" r="3803" b="459"/>
          <a:stretch>
            <a:fillRect/>
          </a:stretch>
        </p:blipFill>
        <p:spPr>
          <a:xfrm>
            <a:off x="6095752" y="-29361"/>
            <a:ext cx="6129556" cy="688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80B19-AB96-46A7-95D2-B3BEDD7C30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0" y="5912102"/>
            <a:ext cx="1681595" cy="9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452" y="344010"/>
            <a:ext cx="11055096" cy="501651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758" y="1534438"/>
            <a:ext cx="11056484" cy="4809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67758" y="6481611"/>
            <a:ext cx="9998734" cy="24688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b="0" i="0">
                <a:solidFill>
                  <a:srgbClr val="595959"/>
                </a:solidFill>
                <a:latin typeface="FreightSansLFPro Medium" panose="0200050603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97565" y="6481611"/>
            <a:ext cx="621505" cy="2444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000" b="0" i="0">
                <a:solidFill>
                  <a:srgbClr val="595959"/>
                </a:solidFill>
                <a:latin typeface="FreightSansLFPro Medium" panose="02000506030000020004" pitchFamily="2" charset="77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08460"/>
            <a:ext cx="71438" cy="45719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" b="0" i="0">
                <a:solidFill>
                  <a:schemeClr val="tx1">
                    <a:alpha val="0"/>
                  </a:schemeClr>
                </a:solidFill>
                <a:latin typeface="FreightSansLFPro Medium" panose="02000506030000020004" pitchFamily="2" charset="77"/>
              </a:defRPr>
            </a:lvl1pPr>
          </a:lstStyle>
          <a:p>
            <a:fld id="{BF8BE9DD-8235-4F93-9709-86819E3591DC}" type="datetime1">
              <a:rPr lang="en-US" smtClean="0"/>
              <a:pPr/>
              <a:t>11/14/2019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4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02" r:id="rId10"/>
    <p:sldLayoutId id="2147483736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3400" b="0" i="0" kern="1200">
          <a:solidFill>
            <a:schemeClr val="tx1"/>
          </a:solidFill>
          <a:latin typeface="FreightSansLFPro Medium" panose="02000506030000020004" pitchFamily="2" charset="77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4000"/>
        </a:lnSpc>
        <a:spcBef>
          <a:spcPts val="800"/>
        </a:spcBef>
        <a:spcAft>
          <a:spcPts val="400"/>
        </a:spcAft>
        <a:buClr>
          <a:schemeClr val="accent1"/>
        </a:buClr>
        <a:buSzPct val="70000"/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FreightSansLFPro Medium" panose="02000506030000020004" pitchFamily="2" charset="77"/>
          <a:ea typeface="+mn-ea"/>
          <a:cs typeface="+mn-cs"/>
        </a:defRPr>
      </a:lvl1pPr>
      <a:lvl2pPr marL="342900" indent="-168275" algn="l" defTabSz="914400" rtl="0" eaLnBrk="1" latinLnBrk="0" hangingPunct="1">
        <a:lnSpc>
          <a:spcPct val="94000"/>
        </a:lnSpc>
        <a:spcBef>
          <a:spcPts val="600"/>
        </a:spcBef>
        <a:spcAft>
          <a:spcPts val="400"/>
        </a:spcAft>
        <a:buClr>
          <a:schemeClr val="tx1">
            <a:lumMod val="65000"/>
            <a:lumOff val="35000"/>
          </a:schemeClr>
        </a:buClr>
        <a:buSzPct val="70000"/>
        <a:buFont typeface="FreightSansLFPro Lig" panose="02000506030000020004" pitchFamily="50" charset="0"/>
        <a:buChar char="–"/>
        <a:defRPr sz="1600" b="0" i="0" kern="1200">
          <a:solidFill>
            <a:schemeClr val="tx1">
              <a:lumMod val="65000"/>
              <a:lumOff val="35000"/>
            </a:schemeClr>
          </a:solidFill>
          <a:latin typeface="FreightSansLFPro Medium" panose="02000506030000020004" pitchFamily="2" charset="77"/>
          <a:ea typeface="+mn-ea"/>
          <a:cs typeface="+mn-cs"/>
        </a:defRPr>
      </a:lvl2pPr>
      <a:lvl3pPr marL="514350" indent="-171450" algn="l" defTabSz="914400" rtl="0" eaLnBrk="1" latinLnBrk="0" hangingPunct="1">
        <a:lnSpc>
          <a:spcPct val="94000"/>
        </a:lnSpc>
        <a:spcBef>
          <a:spcPts val="600"/>
        </a:spcBef>
        <a:spcAft>
          <a:spcPts val="400"/>
        </a:spcAft>
        <a:buClr>
          <a:schemeClr val="tx1">
            <a:lumMod val="65000"/>
            <a:lumOff val="35000"/>
          </a:schemeClr>
        </a:buClr>
        <a:buSzPct val="60000"/>
        <a:buFont typeface="FreightSansLFPro Lig" panose="02000506030000020004" pitchFamily="50" charset="0"/>
        <a:buChar char="–"/>
        <a:defRPr sz="1400" b="0" i="0" kern="1200">
          <a:solidFill>
            <a:schemeClr val="tx1">
              <a:lumMod val="65000"/>
              <a:lumOff val="35000"/>
            </a:schemeClr>
          </a:solidFill>
          <a:latin typeface="FreightSansLFPro Medium" panose="02000506030000020004" pitchFamily="2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ct val="89000"/>
        </a:lnSpc>
        <a:spcBef>
          <a:spcPts val="500"/>
        </a:spcBef>
        <a:spcAft>
          <a:spcPts val="1400"/>
        </a:spcAft>
        <a:buSzPct val="80000"/>
        <a:buFont typeface="Arial" panose="020B0604020202020204" pitchFamily="34" charset="0"/>
        <a:buChar char="​"/>
        <a:tabLst>
          <a:tab pos="403225" algn="l"/>
        </a:tabLst>
        <a:defRPr sz="3400" b="0" i="0" kern="1200" baseline="0">
          <a:solidFill>
            <a:schemeClr val="tx1"/>
          </a:solidFill>
          <a:latin typeface="FreightSansLFPro Medium" panose="02000506030000020004" pitchFamily="2" charset="77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0"/>
        </a:spcBef>
        <a:buSzPct val="80000"/>
        <a:buFont typeface="Arial" panose="020B0604020202020204" pitchFamily="34" charset="0"/>
        <a:buChar char="​"/>
        <a:defRPr sz="2100" b="0" i="0" kern="1200" baseline="0">
          <a:solidFill>
            <a:schemeClr val="tx1"/>
          </a:solidFill>
          <a:latin typeface="FreightSansLFPro Medium" panose="02000506030000020004" pitchFamily="2" charset="77"/>
          <a:ea typeface="+mn-ea"/>
          <a:cs typeface="+mn-cs"/>
        </a:defRPr>
      </a:lvl5pPr>
      <a:lvl6pPr marL="0" indent="0" algn="l" defTabSz="914400" rtl="0" eaLnBrk="1" latinLnBrk="0" hangingPunct="1">
        <a:lnSpc>
          <a:spcPct val="94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FreightSansLFPro Med" panose="02000606030000020004" pitchFamily="50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94000"/>
        </a:lnSpc>
        <a:spcBef>
          <a:spcPts val="500"/>
        </a:spcBef>
        <a:buFont typeface="Arial" panose="020B0604020202020204" pitchFamily="34" charset="0"/>
        <a:buChar char="​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7000"/>
        </a:lnSpc>
        <a:spcBef>
          <a:spcPts val="1600"/>
        </a:spcBef>
        <a:spcAft>
          <a:spcPts val="600"/>
        </a:spcAft>
        <a:buFont typeface="Arial" panose="020B0604020202020204" pitchFamily="34" charset="0"/>
        <a:buChar char="​"/>
        <a:defRPr sz="1400" b="0" kern="1200" cap="all" spc="300" baseline="0">
          <a:solidFill>
            <a:schemeClr val="accent1"/>
          </a:solidFill>
          <a:latin typeface="FreightSansLFPro Med" panose="02000606030000020004" pitchFamily="50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50000"/>
        </a:lnSpc>
        <a:spcBef>
          <a:spcPts val="3000"/>
        </a:spcBef>
        <a:spcAft>
          <a:spcPts val="0"/>
        </a:spcAft>
        <a:buFont typeface="Arial" panose="020B0604020202020204" pitchFamily="34" charset="0"/>
        <a:buChar char="​"/>
        <a:defRPr sz="8900" kern="1200" spc="-3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189" userDrawn="1">
          <p15:clr>
            <a:srgbClr val="F26B43"/>
          </p15:clr>
        </p15:guide>
        <p15:guide id="8" pos="7491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56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16">
            <a:extLst>
              <a:ext uri="{FF2B5EF4-FFF2-40B4-BE49-F238E27FC236}">
                <a16:creationId xmlns:a16="http://schemas.microsoft.com/office/drawing/2014/main" id="{8546486E-A79C-4B46-86B5-0BC9CDCA0CFB}"/>
              </a:ext>
            </a:extLst>
          </p:cNvPr>
          <p:cNvSpPr/>
          <p:nvPr/>
        </p:nvSpPr>
        <p:spPr>
          <a:xfrm>
            <a:off x="7129463" y="2218130"/>
            <a:ext cx="4681828" cy="242174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 algn="ctr"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pPr>
              <a:lnSpc>
                <a:spcPct val="80000"/>
              </a:lnSpc>
              <a:spcBef>
                <a:spcPts val="85"/>
              </a:spcBef>
              <a:spcAft>
                <a:spcPts val="85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spotting</a:t>
            </a:r>
          </a:p>
          <a:p>
            <a:pPr>
              <a:lnSpc>
                <a:spcPct val="80000"/>
              </a:lnSpc>
              <a:spcBef>
                <a:spcPts val="85"/>
              </a:spcBef>
              <a:spcAft>
                <a:spcPts val="85"/>
              </a:spcAft>
            </a:pPr>
            <a:r>
              <a:rPr lang="en-US" sz="6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NEWS</a:t>
            </a:r>
            <a:endParaRPr sz="6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187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aight Connector 21">
            <a:extLst>
              <a:ext uri="{FF2B5EF4-FFF2-40B4-BE49-F238E27FC236}">
                <a16:creationId xmlns:a16="http://schemas.microsoft.com/office/drawing/2014/main" id="{C7FA79C0-90A7-4EB9-A3CE-4AEE16E45338}"/>
              </a:ext>
            </a:extLst>
          </p:cNvPr>
          <p:cNvSpPr/>
          <p:nvPr/>
        </p:nvSpPr>
        <p:spPr>
          <a:xfrm>
            <a:off x="698500" y="2159000"/>
            <a:ext cx="5016500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D849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D84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83CAAC02-FAFE-4862-9BAA-78B4FA2FC20D}"/>
              </a:ext>
            </a:extLst>
          </p:cNvPr>
          <p:cNvSpPr/>
          <p:nvPr/>
        </p:nvSpPr>
        <p:spPr>
          <a:xfrm>
            <a:off x="698500" y="1476674"/>
            <a:ext cx="50165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18">
              <a:defRPr sz="26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Tip #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10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8" name="Some stories are intentionally false">
            <a:extLst>
              <a:ext uri="{FF2B5EF4-FFF2-40B4-BE49-F238E27FC236}">
                <a16:creationId xmlns:a16="http://schemas.microsoft.com/office/drawing/2014/main" id="{62E5F6F4-FBC5-4048-A2FA-27066BB21CEA}"/>
              </a:ext>
            </a:extLst>
          </p:cNvPr>
          <p:cNvSpPr/>
          <p:nvPr/>
        </p:nvSpPr>
        <p:spPr>
          <a:xfrm>
            <a:off x="698500" y="2603500"/>
            <a:ext cx="5016500" cy="279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/>
          </a:bodyPr>
          <a:lstStyle>
            <a:lvl1pPr algn="ctr" defTabSz="1011956">
              <a:lnSpc>
                <a:spcPct val="94000"/>
              </a:lnSpc>
              <a:spcBef>
                <a:spcPts val="2400"/>
              </a:spcBef>
              <a:defRPr sz="5976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pPr marL="0" marR="0" lvl="0" indent="0" algn="ctr" defTabSz="1011956" rtl="0" eaLnBrk="1" fontAlgn="auto" latinLnBrk="0" hangingPunct="0">
              <a:lnSpc>
                <a:spcPct val="94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7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 Medium"/>
              </a:rPr>
              <a:t>Some stories are intentionally false</a:t>
            </a:r>
          </a:p>
        </p:txBody>
      </p:sp>
    </p:spTree>
    <p:extLst>
      <p:ext uri="{BB962C8B-B14F-4D97-AF65-F5344CB8AC3E}">
        <p14:creationId xmlns:p14="http://schemas.microsoft.com/office/powerpoint/2010/main" val="29042694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2">
            <a:extLst>
              <a:ext uri="{FF2B5EF4-FFF2-40B4-BE49-F238E27FC236}">
                <a16:creationId xmlns:a16="http://schemas.microsoft.com/office/drawing/2014/main" id="{DA3882C2-ECFC-41DD-8AE8-0EB812FE0EB8}"/>
              </a:ext>
            </a:extLst>
          </p:cNvPr>
          <p:cNvSpPr/>
          <p:nvPr/>
        </p:nvSpPr>
        <p:spPr>
          <a:xfrm>
            <a:off x="1345520" y="995257"/>
            <a:ext cx="3632697" cy="1116341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3" name="Rounded Rectangle 33">
            <a:extLst>
              <a:ext uri="{FF2B5EF4-FFF2-40B4-BE49-F238E27FC236}">
                <a16:creationId xmlns:a16="http://schemas.microsoft.com/office/drawing/2014/main" id="{D94D080A-7FF7-4653-B258-13BD7684014E}"/>
              </a:ext>
            </a:extLst>
          </p:cNvPr>
          <p:cNvSpPr/>
          <p:nvPr/>
        </p:nvSpPr>
        <p:spPr>
          <a:xfrm>
            <a:off x="1345520" y="2277284"/>
            <a:ext cx="3632697" cy="1116341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4" name="Rounded Rectangle 34">
            <a:extLst>
              <a:ext uri="{FF2B5EF4-FFF2-40B4-BE49-F238E27FC236}">
                <a16:creationId xmlns:a16="http://schemas.microsoft.com/office/drawing/2014/main" id="{1510272F-25F6-471B-A21E-5CCF58FAAEE7}"/>
              </a:ext>
            </a:extLst>
          </p:cNvPr>
          <p:cNvSpPr/>
          <p:nvPr/>
        </p:nvSpPr>
        <p:spPr>
          <a:xfrm>
            <a:off x="1345520" y="3539545"/>
            <a:ext cx="3632697" cy="1116341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89FB8-D703-4396-8B05-93D2D8435C0A}"/>
              </a:ext>
            </a:extLst>
          </p:cNvPr>
          <p:cNvSpPr txBox="1"/>
          <p:nvPr/>
        </p:nvSpPr>
        <p:spPr>
          <a:xfrm>
            <a:off x="1297540" y="3634185"/>
            <a:ext cx="3632697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EF5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Click I think it</a:t>
            </a:r>
            <a:br>
              <a:rPr lang="en-GB" sz="2400" dirty="0">
                <a:solidFill>
                  <a:srgbClr val="EF54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EF5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shouldn’t be on Facebook</a:t>
            </a:r>
          </a:p>
          <a:p>
            <a:pPr algn="ctr"/>
            <a:endParaRPr lang="en-GB" sz="2400" dirty="0">
              <a:solidFill>
                <a:srgbClr val="EF54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63B7F-65B2-4FEF-85A1-9FFCC030BA7A}"/>
              </a:ext>
            </a:extLst>
          </p:cNvPr>
          <p:cNvSpPr txBox="1"/>
          <p:nvPr/>
        </p:nvSpPr>
        <p:spPr>
          <a:xfrm>
            <a:off x="1743218" y="2569112"/>
            <a:ext cx="2741342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EF5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Click Report post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2ECDB-E60D-421F-9DB5-15254C8E561E}"/>
              </a:ext>
            </a:extLst>
          </p:cNvPr>
          <p:cNvSpPr txBox="1"/>
          <p:nvPr/>
        </p:nvSpPr>
        <p:spPr>
          <a:xfrm>
            <a:off x="1743218" y="1128594"/>
            <a:ext cx="277423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/>
            <a:r>
              <a:rPr kumimoji="0" lang="en-GB" sz="2400" u="none" strike="noStrike" cap="none" spc="0" normalizeH="0" baseline="0" dirty="0">
                <a:ln>
                  <a:noFill/>
                </a:ln>
                <a:solidFill>
                  <a:srgbClr val="EF546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1</a:t>
            </a:r>
            <a:r>
              <a:rPr lang="en-GB" sz="2400" dirty="0">
                <a:solidFill>
                  <a:srgbClr val="EF5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Click       next to the post in question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EF546B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8" name="Rounded Rectangle 38">
            <a:extLst>
              <a:ext uri="{FF2B5EF4-FFF2-40B4-BE49-F238E27FC236}">
                <a16:creationId xmlns:a16="http://schemas.microsoft.com/office/drawing/2014/main" id="{98A27B27-8E9D-4CB9-9FA2-F44A75C5C69F}"/>
              </a:ext>
            </a:extLst>
          </p:cNvPr>
          <p:cNvSpPr/>
          <p:nvPr/>
        </p:nvSpPr>
        <p:spPr>
          <a:xfrm>
            <a:off x="1345520" y="4804691"/>
            <a:ext cx="3632697" cy="1116341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AD20B-68BA-43BB-9BA4-3B53D56E4039}"/>
              </a:ext>
            </a:extLst>
          </p:cNvPr>
          <p:cNvSpPr txBox="1"/>
          <p:nvPr/>
        </p:nvSpPr>
        <p:spPr>
          <a:xfrm>
            <a:off x="1732254" y="4939691"/>
            <a:ext cx="276326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EF5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Click It’s a false news story</a:t>
            </a:r>
          </a:p>
        </p:txBody>
      </p:sp>
      <p:pic>
        <p:nvPicPr>
          <p:cNvPr id="10" name="Picture 17" descr="Picture 17">
            <a:extLst>
              <a:ext uri="{FF2B5EF4-FFF2-40B4-BE49-F238E27FC236}">
                <a16:creationId xmlns:a16="http://schemas.microsoft.com/office/drawing/2014/main" id="{DEBC2911-47E1-4721-A372-F3437E37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403" t="11990" r="17210" b="85008"/>
          <a:stretch>
            <a:fillRect/>
          </a:stretch>
        </p:blipFill>
        <p:spPr>
          <a:xfrm>
            <a:off x="2951707" y="1267064"/>
            <a:ext cx="332541" cy="2306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614788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3">
            <a:extLst>
              <a:ext uri="{FF2B5EF4-FFF2-40B4-BE49-F238E27FC236}">
                <a16:creationId xmlns:a16="http://schemas.microsoft.com/office/drawing/2014/main" id="{9EB4EC36-E0CC-3F47-B5BB-165ED56E3839}"/>
              </a:ext>
            </a:extLst>
          </p:cNvPr>
          <p:cNvSpPr txBox="1">
            <a:spLocks/>
          </p:cNvSpPr>
          <p:nvPr/>
        </p:nvSpPr>
        <p:spPr>
          <a:xfrm>
            <a:off x="1016794" y="2324100"/>
            <a:ext cx="10158412" cy="1716088"/>
          </a:xfrm>
          <a:prstGeom prst="rect">
            <a:avLst/>
          </a:prstGeom>
        </p:spPr>
        <p:txBody>
          <a:bodyPr vert="horz" wrap="square" lIns="0" tIns="0" rIns="91440" bIns="0" rtlCol="0" anchor="ctr" anchorCtr="0">
            <a:noAutofit/>
          </a:bodyPr>
          <a:lstStyle>
            <a:lvl1pPr algn="ctr" defTabSz="1219225" rtl="0" eaLnBrk="1" latinLnBrk="0" hangingPunct="1">
              <a:lnSpc>
                <a:spcPct val="88000"/>
              </a:lnSpc>
              <a:spcBef>
                <a:spcPts val="3000"/>
              </a:spcBef>
              <a:buNone/>
              <a:defRPr sz="4800" b="0" i="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56268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 sceptical of the headlines">
            <a:extLst>
              <a:ext uri="{FF2B5EF4-FFF2-40B4-BE49-F238E27FC236}">
                <a16:creationId xmlns:a16="http://schemas.microsoft.com/office/drawing/2014/main" id="{B1F6105E-AF8D-446E-9445-911CE0AAFC3F}"/>
              </a:ext>
            </a:extLst>
          </p:cNvPr>
          <p:cNvSpPr txBox="1">
            <a:spLocks/>
          </p:cNvSpPr>
          <p:nvPr/>
        </p:nvSpPr>
        <p:spPr>
          <a:xfrm>
            <a:off x="698500" y="2603500"/>
            <a:ext cx="5016500" cy="279664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1219225" rtl="0" eaLnBrk="1" latinLnBrk="0" hangingPunct="1">
              <a:lnSpc>
                <a:spcPct val="94000"/>
              </a:lnSpc>
              <a:spcBef>
                <a:spcPts val="3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defRPr sz="7200" b="0" i="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  <a:lvl2pPr marL="342900" indent="-168275" algn="l" defTabSz="914400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FreightSansLFPro Lig" panose="02000506030000020004" pitchFamily="50" charset="0"/>
              <a:buChar char="–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ct val="60000"/>
              <a:buFont typeface="FreightSansLFPro Lig" panose="02000506030000020004" pitchFamily="50" charset="0"/>
              <a:buChar char="–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9000"/>
              </a:lnSpc>
              <a:spcBef>
                <a:spcPts val="500"/>
              </a:spcBef>
              <a:spcAft>
                <a:spcPts val="1400"/>
              </a:spcAft>
              <a:buSzPct val="80000"/>
              <a:buFont typeface="Arial" panose="020B0604020202020204" pitchFamily="34" charset="0"/>
              <a:buChar char="​"/>
              <a:tabLst>
                <a:tab pos="403225" algn="l"/>
              </a:tabLst>
              <a:defRPr sz="3400" b="0" i="0" kern="1200" baseline="0">
                <a:solidFill>
                  <a:schemeClr val="tx1"/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​"/>
              <a:defRPr sz="2100" b="0" i="0" kern="1200" baseline="0">
                <a:solidFill>
                  <a:schemeClr val="tx1"/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FreightSansLFPro Med" panose="02000606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7000"/>
              </a:lnSpc>
              <a:spcBef>
                <a:spcPts val="1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0" kern="1200" cap="all" spc="300" baseline="0">
                <a:solidFill>
                  <a:schemeClr val="accent1"/>
                </a:solidFill>
                <a:latin typeface="FreightSansLFPro Med" panose="02000606030000020004" pitchFamily="50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8900" kern="1200" spc="-3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 skeptical of the headlines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AF04AED9-6FA0-495C-8953-26C7B9D6982B}"/>
              </a:ext>
            </a:extLst>
          </p:cNvPr>
          <p:cNvGrpSpPr/>
          <p:nvPr/>
        </p:nvGrpSpPr>
        <p:grpSpPr>
          <a:xfrm>
            <a:off x="698500" y="1476672"/>
            <a:ext cx="5016500" cy="682331"/>
            <a:chOff x="0" y="-1"/>
            <a:chExt cx="5016500" cy="682329"/>
          </a:xfrm>
        </p:grpSpPr>
        <p:sp>
          <p:nvSpPr>
            <p:cNvPr id="4" name="Straight Connector 21">
              <a:extLst>
                <a:ext uri="{FF2B5EF4-FFF2-40B4-BE49-F238E27FC236}">
                  <a16:creationId xmlns:a16="http://schemas.microsoft.com/office/drawing/2014/main" id="{A69191D6-E4EA-48E8-AE9B-F7114DA5848A}"/>
                </a:ext>
              </a:extLst>
            </p:cNvPr>
            <p:cNvSpPr/>
            <p:nvPr/>
          </p:nvSpPr>
          <p:spPr>
            <a:xfrm>
              <a:off x="0" y="682327"/>
              <a:ext cx="5016500" cy="1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7D849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D8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endParaRPr>
            </a:p>
          </p:txBody>
        </p:sp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12B506B9-D240-4BD4-91D6-DA5B18C78D17}"/>
                </a:ext>
              </a:extLst>
            </p:cNvPr>
            <p:cNvSpPr/>
            <p:nvPr/>
          </p:nvSpPr>
          <p:spPr>
            <a:xfrm>
              <a:off x="0" y="-1"/>
              <a:ext cx="5016500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18">
                <a:defRPr sz="26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1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ightSansLFPro"/>
                </a:rPr>
                <a:t>Tip #1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8986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>
            <a:extLst>
              <a:ext uri="{FF2B5EF4-FFF2-40B4-BE49-F238E27FC236}">
                <a16:creationId xmlns:a16="http://schemas.microsoft.com/office/drawing/2014/main" id="{B36A04FB-8F38-4C64-82B6-C34286163D1C}"/>
              </a:ext>
            </a:extLst>
          </p:cNvPr>
          <p:cNvGrpSpPr/>
          <p:nvPr/>
        </p:nvGrpSpPr>
        <p:grpSpPr>
          <a:xfrm>
            <a:off x="698500" y="1476672"/>
            <a:ext cx="5016500" cy="682331"/>
            <a:chOff x="0" y="-1"/>
            <a:chExt cx="5016500" cy="682329"/>
          </a:xfrm>
        </p:grpSpPr>
        <p:sp>
          <p:nvSpPr>
            <p:cNvPr id="3" name="Straight Connector 21">
              <a:extLst>
                <a:ext uri="{FF2B5EF4-FFF2-40B4-BE49-F238E27FC236}">
                  <a16:creationId xmlns:a16="http://schemas.microsoft.com/office/drawing/2014/main" id="{AEA8CDC5-EC9D-4BC1-9B48-265F0E96F584}"/>
                </a:ext>
              </a:extLst>
            </p:cNvPr>
            <p:cNvSpPr/>
            <p:nvPr/>
          </p:nvSpPr>
          <p:spPr>
            <a:xfrm>
              <a:off x="0" y="682327"/>
              <a:ext cx="5016500" cy="1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7D849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D8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endParaRPr>
            </a:p>
          </p:txBody>
        </p:sp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31B83211-506C-4EBB-8329-FD90238AB4DE}"/>
                </a:ext>
              </a:extLst>
            </p:cNvPr>
            <p:cNvSpPr/>
            <p:nvPr/>
          </p:nvSpPr>
          <p:spPr>
            <a:xfrm>
              <a:off x="0" y="-1"/>
              <a:ext cx="5016500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18">
                <a:defRPr sz="2600" b="1">
                  <a:solidFill>
                    <a:srgbClr val="A7A7A7"/>
                  </a:solidFill>
                </a:defRPr>
              </a:lvl1pPr>
            </a:lstStyle>
            <a:p>
              <a:pPr marL="0" marR="0" lvl="0" indent="0" algn="ctr" defTabSz="91441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ightSansLFPro"/>
                </a:rPr>
                <a:t>Tip #2</a:t>
              </a:r>
            </a:p>
          </p:txBody>
        </p:sp>
      </p:grpSp>
      <p:sp>
        <p:nvSpPr>
          <p:cNvPr id="5" name="Look closely at URLs">
            <a:extLst>
              <a:ext uri="{FF2B5EF4-FFF2-40B4-BE49-F238E27FC236}">
                <a16:creationId xmlns:a16="http://schemas.microsoft.com/office/drawing/2014/main" id="{9C93DCE6-9289-4BFF-89AF-EF306BFAE295}"/>
              </a:ext>
            </a:extLst>
          </p:cNvPr>
          <p:cNvSpPr/>
          <p:nvPr/>
        </p:nvSpPr>
        <p:spPr>
          <a:xfrm>
            <a:off x="775355" y="2831603"/>
            <a:ext cx="5016500" cy="279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algn="ctr" defTabSz="1219225">
              <a:lnSpc>
                <a:spcPct val="94000"/>
              </a:lnSpc>
              <a:spcBef>
                <a:spcPts val="3000"/>
              </a:spcBef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pPr marL="0" marR="0" lvl="0" indent="0" algn="ctr" defTabSz="1219225" rtl="0" eaLnBrk="1" fontAlgn="auto" latinLnBrk="0" hangingPunct="0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 Medium"/>
              </a:rPr>
              <a:t>Look closely at URLs</a:t>
            </a:r>
          </a:p>
        </p:txBody>
      </p:sp>
    </p:spTree>
    <p:extLst>
      <p:ext uri="{BB962C8B-B14F-4D97-AF65-F5344CB8AC3E}">
        <p14:creationId xmlns:p14="http://schemas.microsoft.com/office/powerpoint/2010/main" val="14610570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>
            <a:extLst>
              <a:ext uri="{FF2B5EF4-FFF2-40B4-BE49-F238E27FC236}">
                <a16:creationId xmlns:a16="http://schemas.microsoft.com/office/drawing/2014/main" id="{F4CAFFB1-43ED-4B2D-87D4-DF6E449E8A29}"/>
              </a:ext>
            </a:extLst>
          </p:cNvPr>
          <p:cNvGrpSpPr/>
          <p:nvPr/>
        </p:nvGrpSpPr>
        <p:grpSpPr>
          <a:xfrm>
            <a:off x="698500" y="1476672"/>
            <a:ext cx="5016500" cy="682331"/>
            <a:chOff x="0" y="-1"/>
            <a:chExt cx="5016500" cy="682329"/>
          </a:xfrm>
        </p:grpSpPr>
        <p:sp>
          <p:nvSpPr>
            <p:cNvPr id="3" name="Straight Connector 21">
              <a:extLst>
                <a:ext uri="{FF2B5EF4-FFF2-40B4-BE49-F238E27FC236}">
                  <a16:creationId xmlns:a16="http://schemas.microsoft.com/office/drawing/2014/main" id="{F48FE51B-1B28-43F3-857F-B5BFD0F2E656}"/>
                </a:ext>
              </a:extLst>
            </p:cNvPr>
            <p:cNvSpPr/>
            <p:nvPr/>
          </p:nvSpPr>
          <p:spPr>
            <a:xfrm>
              <a:off x="0" y="682327"/>
              <a:ext cx="5016500" cy="1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7D849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D8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endParaRPr>
            </a:p>
          </p:txBody>
        </p:sp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5F7F35E6-0042-435A-9C4E-3E5C0D51ADD0}"/>
                </a:ext>
              </a:extLst>
            </p:cNvPr>
            <p:cNvSpPr/>
            <p:nvPr/>
          </p:nvSpPr>
          <p:spPr>
            <a:xfrm>
              <a:off x="0" y="-1"/>
              <a:ext cx="5016500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18">
                <a:defRPr sz="26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1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ightSansLFPro"/>
                </a:rPr>
                <a:t>Tip #3</a:t>
              </a:r>
            </a:p>
          </p:txBody>
        </p:sp>
      </p:grpSp>
      <p:sp>
        <p:nvSpPr>
          <p:cNvPr id="5" name="Investigate the source">
            <a:extLst>
              <a:ext uri="{FF2B5EF4-FFF2-40B4-BE49-F238E27FC236}">
                <a16:creationId xmlns:a16="http://schemas.microsoft.com/office/drawing/2014/main" id="{014EC315-B42A-4025-AC22-E7CED6CEB011}"/>
              </a:ext>
            </a:extLst>
          </p:cNvPr>
          <p:cNvSpPr/>
          <p:nvPr/>
        </p:nvSpPr>
        <p:spPr>
          <a:xfrm>
            <a:off x="698500" y="2603500"/>
            <a:ext cx="5016500" cy="279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1219225">
              <a:lnSpc>
                <a:spcPct val="94000"/>
              </a:lnSpc>
              <a:spcBef>
                <a:spcPts val="3000"/>
              </a:spcBef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pPr marL="0" marR="0" lvl="0" indent="0" algn="ctr" defTabSz="1219225" rtl="0" eaLnBrk="1" fontAlgn="auto" latinLnBrk="0" hangingPunct="0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 Medium"/>
              </a:rPr>
              <a:t>Investigate the source</a:t>
            </a:r>
          </a:p>
        </p:txBody>
      </p:sp>
    </p:spTree>
    <p:extLst>
      <p:ext uri="{BB962C8B-B14F-4D97-AF65-F5344CB8AC3E}">
        <p14:creationId xmlns:p14="http://schemas.microsoft.com/office/powerpoint/2010/main" val="25761069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21">
            <a:extLst>
              <a:ext uri="{FF2B5EF4-FFF2-40B4-BE49-F238E27FC236}">
                <a16:creationId xmlns:a16="http://schemas.microsoft.com/office/drawing/2014/main" id="{B55266DC-682F-454D-87BD-4031001B9A74}"/>
              </a:ext>
            </a:extLst>
          </p:cNvPr>
          <p:cNvSpPr/>
          <p:nvPr/>
        </p:nvSpPr>
        <p:spPr>
          <a:xfrm>
            <a:off x="698500" y="2159000"/>
            <a:ext cx="5016500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D849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D84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A6055978-8021-4DAE-8DF7-FCC241F1336F}"/>
              </a:ext>
            </a:extLst>
          </p:cNvPr>
          <p:cNvSpPr/>
          <p:nvPr/>
        </p:nvSpPr>
        <p:spPr>
          <a:xfrm>
            <a:off x="698500" y="1476674"/>
            <a:ext cx="50165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18">
              <a:defRPr sz="26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Tip #4</a:t>
            </a:r>
          </a:p>
        </p:txBody>
      </p:sp>
      <p:sp>
        <p:nvSpPr>
          <p:cNvPr id="4" name="Watch for unusual formatting">
            <a:extLst>
              <a:ext uri="{FF2B5EF4-FFF2-40B4-BE49-F238E27FC236}">
                <a16:creationId xmlns:a16="http://schemas.microsoft.com/office/drawing/2014/main" id="{7E662B7D-AE7C-4640-A0A2-25E4ACCB36C4}"/>
              </a:ext>
            </a:extLst>
          </p:cNvPr>
          <p:cNvSpPr/>
          <p:nvPr/>
        </p:nvSpPr>
        <p:spPr>
          <a:xfrm>
            <a:off x="698500" y="2603500"/>
            <a:ext cx="5016500" cy="279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algn="ctr" defTabSz="1219225">
              <a:lnSpc>
                <a:spcPct val="94000"/>
              </a:lnSpc>
              <a:spcBef>
                <a:spcPts val="3000"/>
              </a:spcBef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pPr marL="0" marR="0" lvl="0" indent="0" algn="ctr" defTabSz="1219225" rtl="0" eaLnBrk="1" fontAlgn="auto" latinLnBrk="0" hangingPunct="0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 Medium"/>
              </a:rPr>
              <a:t>Watch for unusual formatting</a:t>
            </a:r>
          </a:p>
        </p:txBody>
      </p:sp>
    </p:spTree>
    <p:extLst>
      <p:ext uri="{BB962C8B-B14F-4D97-AF65-F5344CB8AC3E}">
        <p14:creationId xmlns:p14="http://schemas.microsoft.com/office/powerpoint/2010/main" val="31869938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1">
            <a:extLst>
              <a:ext uri="{FF2B5EF4-FFF2-40B4-BE49-F238E27FC236}">
                <a16:creationId xmlns:a16="http://schemas.microsoft.com/office/drawing/2014/main" id="{7D186258-C0EF-4E3B-9DD2-C490F01115C2}"/>
              </a:ext>
            </a:extLst>
          </p:cNvPr>
          <p:cNvSpPr/>
          <p:nvPr/>
        </p:nvSpPr>
        <p:spPr>
          <a:xfrm>
            <a:off x="698500" y="2159000"/>
            <a:ext cx="5016500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D849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D84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6DB16D7D-574A-4CDC-A94E-FDC0F0B4BF45}"/>
              </a:ext>
            </a:extLst>
          </p:cNvPr>
          <p:cNvSpPr/>
          <p:nvPr/>
        </p:nvSpPr>
        <p:spPr>
          <a:xfrm>
            <a:off x="698500" y="1476674"/>
            <a:ext cx="50165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18">
              <a:defRPr sz="26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Tip #5</a:t>
            </a:r>
          </a:p>
        </p:txBody>
      </p:sp>
      <p:sp>
        <p:nvSpPr>
          <p:cNvPr id="5" name="Consider the images">
            <a:extLst>
              <a:ext uri="{FF2B5EF4-FFF2-40B4-BE49-F238E27FC236}">
                <a16:creationId xmlns:a16="http://schemas.microsoft.com/office/drawing/2014/main" id="{13000DCF-34DC-434D-99A8-EEE8ED4D64D2}"/>
              </a:ext>
            </a:extLst>
          </p:cNvPr>
          <p:cNvSpPr/>
          <p:nvPr/>
        </p:nvSpPr>
        <p:spPr>
          <a:xfrm>
            <a:off x="698500" y="2603500"/>
            <a:ext cx="5016500" cy="279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1219225">
              <a:lnSpc>
                <a:spcPct val="94000"/>
              </a:lnSpc>
              <a:spcBef>
                <a:spcPts val="3000"/>
              </a:spcBef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pPr marL="0" marR="0" lvl="0" indent="0" algn="ctr" defTabSz="1219225" rtl="0" eaLnBrk="1" fontAlgn="auto" latinLnBrk="0" hangingPunct="0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 Medium"/>
              </a:rPr>
              <a:t>Consider the images</a:t>
            </a:r>
          </a:p>
        </p:txBody>
      </p:sp>
    </p:spTree>
    <p:extLst>
      <p:ext uri="{BB962C8B-B14F-4D97-AF65-F5344CB8AC3E}">
        <p14:creationId xmlns:p14="http://schemas.microsoft.com/office/powerpoint/2010/main" val="29221005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21">
            <a:extLst>
              <a:ext uri="{FF2B5EF4-FFF2-40B4-BE49-F238E27FC236}">
                <a16:creationId xmlns:a16="http://schemas.microsoft.com/office/drawing/2014/main" id="{D8BC0FBB-333E-4E4A-B409-96BD60805774}"/>
              </a:ext>
            </a:extLst>
          </p:cNvPr>
          <p:cNvSpPr/>
          <p:nvPr/>
        </p:nvSpPr>
        <p:spPr>
          <a:xfrm>
            <a:off x="698500" y="2159000"/>
            <a:ext cx="5016500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D849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D84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D7005F3C-A3B0-477A-B4D0-B27507B5594F}"/>
              </a:ext>
            </a:extLst>
          </p:cNvPr>
          <p:cNvSpPr/>
          <p:nvPr/>
        </p:nvSpPr>
        <p:spPr>
          <a:xfrm>
            <a:off x="698500" y="1476674"/>
            <a:ext cx="50165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18">
              <a:defRPr sz="26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Tip #6</a:t>
            </a:r>
          </a:p>
        </p:txBody>
      </p:sp>
      <p:sp>
        <p:nvSpPr>
          <p:cNvPr id="6" name="Check the date">
            <a:extLst>
              <a:ext uri="{FF2B5EF4-FFF2-40B4-BE49-F238E27FC236}">
                <a16:creationId xmlns:a16="http://schemas.microsoft.com/office/drawing/2014/main" id="{A47A727E-2EDB-4D28-9E00-E2CD80928249}"/>
              </a:ext>
            </a:extLst>
          </p:cNvPr>
          <p:cNvSpPr/>
          <p:nvPr/>
        </p:nvSpPr>
        <p:spPr>
          <a:xfrm>
            <a:off x="698500" y="2603500"/>
            <a:ext cx="5016500" cy="279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1219225">
              <a:lnSpc>
                <a:spcPct val="94000"/>
              </a:lnSpc>
              <a:spcBef>
                <a:spcPts val="3000"/>
              </a:spcBef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pPr marL="0" marR="0" lvl="0" indent="0" algn="ctr" defTabSz="1219225" rtl="0" eaLnBrk="1" fontAlgn="auto" latinLnBrk="0" hangingPunct="0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 Medium"/>
              </a:rPr>
              <a:t>Check the date</a:t>
            </a:r>
          </a:p>
        </p:txBody>
      </p:sp>
    </p:spTree>
    <p:extLst>
      <p:ext uri="{BB962C8B-B14F-4D97-AF65-F5344CB8AC3E}">
        <p14:creationId xmlns:p14="http://schemas.microsoft.com/office/powerpoint/2010/main" val="18790860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ck evidence and look at other reports">
            <a:extLst>
              <a:ext uri="{FF2B5EF4-FFF2-40B4-BE49-F238E27FC236}">
                <a16:creationId xmlns:a16="http://schemas.microsoft.com/office/drawing/2014/main" id="{6B032A1F-CCBF-4395-9EF0-A81E8B292C3D}"/>
              </a:ext>
            </a:extLst>
          </p:cNvPr>
          <p:cNvSpPr txBox="1">
            <a:spLocks/>
          </p:cNvSpPr>
          <p:nvPr/>
        </p:nvSpPr>
        <p:spPr>
          <a:xfrm>
            <a:off x="698500" y="2603500"/>
            <a:ext cx="5016500" cy="2796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48533" rtl="0" eaLnBrk="1" latinLnBrk="0" hangingPunct="1">
              <a:lnSpc>
                <a:spcPct val="94000"/>
              </a:lnSpc>
              <a:spcBef>
                <a:spcPts val="25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defRPr sz="6192" b="0" i="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  <a:lvl2pPr marL="342900" indent="-168275" algn="l" defTabSz="914400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FreightSansLFPro Lig" panose="02000506030000020004" pitchFamily="50" charset="0"/>
              <a:buChar char="–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ct val="60000"/>
              <a:buFont typeface="FreightSansLFPro Lig" panose="02000506030000020004" pitchFamily="50" charset="0"/>
              <a:buChar char="–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9000"/>
              </a:lnSpc>
              <a:spcBef>
                <a:spcPts val="500"/>
              </a:spcBef>
              <a:spcAft>
                <a:spcPts val="1400"/>
              </a:spcAft>
              <a:buSzPct val="80000"/>
              <a:buFont typeface="Arial" panose="020B0604020202020204" pitchFamily="34" charset="0"/>
              <a:buChar char="​"/>
              <a:tabLst>
                <a:tab pos="403225" algn="l"/>
              </a:tabLst>
              <a:defRPr sz="3400" b="0" i="0" kern="1200" baseline="0">
                <a:solidFill>
                  <a:schemeClr val="tx1"/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​"/>
              <a:defRPr sz="2100" b="0" i="0" kern="1200" baseline="0">
                <a:solidFill>
                  <a:schemeClr val="tx1"/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FreightSansLFPro Med" panose="02000606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7000"/>
              </a:lnSpc>
              <a:spcBef>
                <a:spcPts val="1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0" kern="1200" cap="all" spc="300" baseline="0">
                <a:solidFill>
                  <a:schemeClr val="accent1"/>
                </a:solidFill>
                <a:latin typeface="FreightSansLFPro Med" panose="02000606030000020004" pitchFamily="50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8900" kern="1200" spc="-3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Check evidence and look at other reports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raight Connector 21">
            <a:extLst>
              <a:ext uri="{FF2B5EF4-FFF2-40B4-BE49-F238E27FC236}">
                <a16:creationId xmlns:a16="http://schemas.microsoft.com/office/drawing/2014/main" id="{E85729A0-F65F-42F9-8049-848B7E01CACB}"/>
              </a:ext>
            </a:extLst>
          </p:cNvPr>
          <p:cNvSpPr/>
          <p:nvPr/>
        </p:nvSpPr>
        <p:spPr>
          <a:xfrm>
            <a:off x="698500" y="2159000"/>
            <a:ext cx="5016500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D849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D84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9D957EED-59EB-4CA9-9BAC-C8C4FCF3CD20}"/>
              </a:ext>
            </a:extLst>
          </p:cNvPr>
          <p:cNvSpPr/>
          <p:nvPr/>
        </p:nvSpPr>
        <p:spPr>
          <a:xfrm>
            <a:off x="698500" y="1476674"/>
            <a:ext cx="50165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18">
              <a:defRPr sz="26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Tip #7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 and #8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</p:spTree>
    <p:extLst>
      <p:ext uri="{BB962C8B-B14F-4D97-AF65-F5344CB8AC3E}">
        <p14:creationId xmlns:p14="http://schemas.microsoft.com/office/powerpoint/2010/main" val="137514451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 the story a joke?">
            <a:extLst>
              <a:ext uri="{FF2B5EF4-FFF2-40B4-BE49-F238E27FC236}">
                <a16:creationId xmlns:a16="http://schemas.microsoft.com/office/drawing/2014/main" id="{50038E49-E924-4F9F-B445-260DA2A5D1A2}"/>
              </a:ext>
            </a:extLst>
          </p:cNvPr>
          <p:cNvSpPr txBox="1">
            <a:spLocks/>
          </p:cNvSpPr>
          <p:nvPr/>
        </p:nvSpPr>
        <p:spPr>
          <a:xfrm>
            <a:off x="698500" y="2603500"/>
            <a:ext cx="5016500" cy="2796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ct val="94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1pPr>
            <a:lvl2pPr marL="342900" indent="-168275" algn="l" defTabSz="914400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FreightSansLFPro Lig" panose="02000506030000020004" pitchFamily="50" charset="0"/>
              <a:buChar char="–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2pPr>
            <a:lvl3pPr marL="514350" indent="-171450" algn="l" defTabSz="914400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Pct val="60000"/>
              <a:buFont typeface="FreightSansLFPro Lig" panose="02000506030000020004" pitchFamily="50" charset="0"/>
              <a:buChar char="–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9000"/>
              </a:lnSpc>
              <a:spcBef>
                <a:spcPts val="500"/>
              </a:spcBef>
              <a:spcAft>
                <a:spcPts val="1400"/>
              </a:spcAft>
              <a:buSzPct val="80000"/>
              <a:buFont typeface="Arial" panose="020B0604020202020204" pitchFamily="34" charset="0"/>
              <a:buChar char="​"/>
              <a:tabLst>
                <a:tab pos="403225" algn="l"/>
              </a:tabLst>
              <a:defRPr sz="3400" b="0" i="0" kern="1200" baseline="0">
                <a:solidFill>
                  <a:schemeClr val="tx1"/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​"/>
              <a:defRPr sz="2100" b="0" i="0" kern="1200" baseline="0">
                <a:solidFill>
                  <a:schemeClr val="tx1"/>
                </a:solidFill>
                <a:latin typeface="FreightSansLFPro Medium" panose="02000506030000020004" pitchFamily="2" charset="77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FreightSansLFPro Med" panose="02000606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7000"/>
              </a:lnSpc>
              <a:spcBef>
                <a:spcPts val="1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0" kern="1200" cap="all" spc="300" baseline="0">
                <a:solidFill>
                  <a:schemeClr val="accent1"/>
                </a:solidFill>
                <a:latin typeface="FreightSansLFPro Med" panose="02000606030000020004" pitchFamily="50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8900" kern="1200" spc="-3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 defTabSz="1219225">
              <a:spcBef>
                <a:spcPts val="3000"/>
              </a:spcBef>
              <a:buClrTx/>
              <a:buSzTx/>
              <a:buFont typeface="Arial" panose="020B0604020202020204" pitchFamily="34" charset="0"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FreightSansLFPro Medium"/>
              </a:defRPr>
            </a:pPr>
            <a:r>
              <a:rPr lang="en-US" sz="7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FreightSansLFPro Medium"/>
              </a:rPr>
              <a:t>Is the story</a:t>
            </a:r>
            <a:br>
              <a:rPr lang="en-US" sz="7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FreightSansLFPro Medium"/>
              </a:rPr>
            </a:br>
            <a:r>
              <a:rPr lang="en-US" sz="7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FreightSansLFPro Medium"/>
              </a:rPr>
              <a:t>a joke?</a:t>
            </a:r>
          </a:p>
        </p:txBody>
      </p:sp>
      <p:sp>
        <p:nvSpPr>
          <p:cNvPr id="11" name="Straight Connector 21">
            <a:extLst>
              <a:ext uri="{FF2B5EF4-FFF2-40B4-BE49-F238E27FC236}">
                <a16:creationId xmlns:a16="http://schemas.microsoft.com/office/drawing/2014/main" id="{A8F1E67E-CB0E-421D-B8B1-6A975C413568}"/>
              </a:ext>
            </a:extLst>
          </p:cNvPr>
          <p:cNvSpPr/>
          <p:nvPr/>
        </p:nvSpPr>
        <p:spPr>
          <a:xfrm>
            <a:off x="698500" y="2159000"/>
            <a:ext cx="5016500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D8490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D84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89FE15E8-963C-4C26-813D-2B4FDA2442A5}"/>
              </a:ext>
            </a:extLst>
          </p:cNvPr>
          <p:cNvSpPr/>
          <p:nvPr/>
        </p:nvSpPr>
        <p:spPr>
          <a:xfrm>
            <a:off x="698500" y="1476674"/>
            <a:ext cx="50165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18">
              <a:defRPr sz="26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Tip #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ightSansLFPro"/>
              </a:rPr>
              <a:t>9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ightSansLFPro"/>
            </a:endParaRPr>
          </a:p>
        </p:txBody>
      </p:sp>
    </p:spTree>
    <p:extLst>
      <p:ext uri="{BB962C8B-B14F-4D97-AF65-F5344CB8AC3E}">
        <p14:creationId xmlns:p14="http://schemas.microsoft.com/office/powerpoint/2010/main" val="313336114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book-Old">
  <a:themeElements>
    <a:clrScheme name="Facebook_For_Business_2016">
      <a:dk1>
        <a:sysClr val="windowText" lastClr="000000"/>
      </a:dk1>
      <a:lt1>
        <a:sysClr val="window" lastClr="FFFFFF"/>
      </a:lt1>
      <a:dk2>
        <a:srgbClr val="4267B2"/>
      </a:dk2>
      <a:lt2>
        <a:srgbClr val="F0546A"/>
      </a:lt2>
      <a:accent1>
        <a:srgbClr val="4080FF"/>
      </a:accent1>
      <a:accent2>
        <a:srgbClr val="71C8B8"/>
      </a:accent2>
      <a:accent3>
        <a:srgbClr val="8972B3"/>
      </a:accent3>
      <a:accent4>
        <a:srgbClr val="F3724D"/>
      </a:accent4>
      <a:accent5>
        <a:srgbClr val="B0387B"/>
      </a:accent5>
      <a:accent6>
        <a:srgbClr val="FCD872"/>
      </a:accent6>
      <a:hlink>
        <a:srgbClr val="3D6AD6"/>
      </a:hlink>
      <a:folHlink>
        <a:srgbClr val="504D4C"/>
      </a:folHlink>
    </a:clrScheme>
    <a:fontScheme name="Facebook for Business">
      <a:majorFont>
        <a:latin typeface="FreightSansLFPro Lig"/>
        <a:ea typeface=""/>
        <a:cs typeface=""/>
      </a:majorFont>
      <a:minorFont>
        <a:latin typeface="FreightSansLF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67B2"/>
        </a:solidFill>
        <a:ln>
          <a:noFill/>
        </a:ln>
      </a:spPr>
      <a:bodyPr rtlCol="0" anchor="ctr"/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ebook-Old" id="{4072F0BC-4894-6B4F-B30D-7151392A65F6}" vid="{90D41B19-9548-D343-960A-68DF5CC5F005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FreightSansLFPro Medium"/>
        <a:ea typeface="FreightSansLFPro Medium"/>
        <a:cs typeface="FreightSansLFPro Medium"/>
      </a:majorFont>
      <a:minorFont>
        <a:latin typeface="FreightSansLFPro"/>
        <a:ea typeface="FreightSansLFPro"/>
        <a:cs typeface="FreightSansLFPro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9" tIns="60959" rIns="60959" bIns="60959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FreightSansLF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FreightSansLF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Facebook-Old</Template>
  <TotalTime>15218</TotalTime>
  <Words>865</Words>
  <Application>Microsoft Office PowerPoint</Application>
  <PresentationFormat>Widescreen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FreightSansLFPro Lig</vt:lpstr>
      <vt:lpstr>FreightSansLFPro Med</vt:lpstr>
      <vt:lpstr>FreightSansLFPro Medium</vt:lpstr>
      <vt:lpstr>Facebook-Old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Garima Sharma</dc:creator>
  <cp:lastModifiedBy>Garima Sharma</cp:lastModifiedBy>
  <cp:revision>242</cp:revision>
  <cp:lastPrinted>2019-03-04T09:29:27Z</cp:lastPrinted>
  <dcterms:modified xsi:type="dcterms:W3CDTF">2019-11-14T14:05:38Z</dcterms:modified>
</cp:coreProperties>
</file>